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68" r:id="rId3"/>
    <p:sldId id="269" r:id="rId4"/>
    <p:sldId id="270" r:id="rId5"/>
    <p:sldId id="267" r:id="rId6"/>
    <p:sldId id="258" r:id="rId7"/>
    <p:sldId id="259" r:id="rId8"/>
    <p:sldId id="260" r:id="rId9"/>
    <p:sldId id="261" r:id="rId10"/>
    <p:sldId id="262" r:id="rId11"/>
    <p:sldId id="263" r:id="rId12"/>
    <p:sldId id="265" r:id="rId13"/>
    <p:sldId id="266" r:id="rId14"/>
    <p:sldId id="271" r:id="rId15"/>
    <p:sldId id="272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83102C-A03A-314B-B806-AEFE2D2C0825}" type="datetimeFigureOut">
              <a:rPr lang="en-US" smtClean="0"/>
              <a:t>8/24/16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11477-855E-4349-B5B9-43B8F067B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280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4437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29057" indent="-280406" defTabSz="914437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21626" indent="-224325" defTabSz="914437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570276" indent="-224325" defTabSz="914437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18927" indent="-224325" defTabSz="914437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467577" indent="-224325" defTabSz="914437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16227" indent="-224325" defTabSz="914437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364878" indent="-224325" defTabSz="914437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13528" indent="-224325" defTabSz="914437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30C224C-F61E-6946-83C9-603E94E859D7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Many different types of data may be brought to your attention.  What does this mean?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1ED4A7-420B-C547-8386-3A8E9C1288E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641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1ED4A7-420B-C547-8386-3A8E9C1288E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94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 sponsor – keep informed, most important person, represents </a:t>
            </a:r>
            <a:r>
              <a:rPr lang="en-US" dirty="0" err="1" smtClean="0"/>
              <a:t>interst</a:t>
            </a:r>
            <a:r>
              <a:rPr lang="en-US" dirty="0" smtClean="0"/>
              <a:t> of business, determines whether results are</a:t>
            </a:r>
            <a:r>
              <a:rPr lang="en-US" baseline="0" dirty="0" smtClean="0"/>
              <a:t> up to snuff</a:t>
            </a:r>
          </a:p>
          <a:p>
            <a:r>
              <a:rPr lang="en-US" baseline="0" dirty="0" smtClean="0"/>
              <a:t>ATTAINING SPONSOR SIGN-OFF IS YOUR CENTRAL GOAL.  TO ENSURE THIS, KEEP HIM/HER ENGAGED.  ALSO, MAKE SURE THE SPONSOR’S GOAL IS CLEAR, MEASURABLE, DIRECT</a:t>
            </a:r>
            <a:endParaRPr lang="en-US" dirty="0" smtClean="0"/>
          </a:p>
          <a:p>
            <a:r>
              <a:rPr lang="en-US" dirty="0" smtClean="0"/>
              <a:t>Client</a:t>
            </a:r>
            <a:r>
              <a:rPr lang="en-US" baseline="0" dirty="0" smtClean="0"/>
              <a:t> – who the product or analysis will ultimately benefit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1ED4A7-420B-C547-8386-3A8E9C1288E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07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6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482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755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0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856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99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11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797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234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039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62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6E2E3-C332-344A-8B80-83AAFE32B1CA}" type="datetimeFigureOut">
              <a:rPr lang="en-US" smtClean="0"/>
              <a:t>8/24/16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BB181-F59E-7D4C-8354-8EB35325C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471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gaom.com/2014/03/06/data-science-not-a-real-thing-or-a-thing-not-worth-less-than-six-figures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8"/>
          <p:cNvSpPr>
            <a:spLocks noChangeArrowheads="1"/>
          </p:cNvSpPr>
          <p:nvPr/>
        </p:nvSpPr>
        <p:spPr bwMode="auto">
          <a:xfrm>
            <a:off x="0" y="914400"/>
            <a:ext cx="9144000" cy="2590800"/>
          </a:xfrm>
          <a:prstGeom prst="rect">
            <a:avLst/>
          </a:prstGeom>
          <a:solidFill>
            <a:srgbClr val="988955">
              <a:alpha val="5215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7938" y="1143000"/>
            <a:ext cx="5341938" cy="2362200"/>
          </a:xfrm>
          <a:extLst/>
        </p:spPr>
        <p:txBody>
          <a:bodyPr>
            <a:normAutofit fontScale="90000"/>
          </a:bodyPr>
          <a:lstStyle/>
          <a:p>
            <a:pPr algn="l" eaLnBrk="1" hangingPunct="1">
              <a:defRPr/>
            </a:pPr>
            <a:r>
              <a:rPr lang="en-US" dirty="0" smtClean="0"/>
              <a:t>The Practice of Data Science: The DS Process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DS 4559</a:t>
            </a:r>
            <a:endParaRPr lang="en-US" sz="3500" b="1" dirty="0">
              <a:cs typeface="+mj-cs"/>
            </a:endParaRPr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8600" y="4038600"/>
            <a:ext cx="5410200" cy="1752600"/>
          </a:xfrm>
          <a:extLst/>
        </p:spPr>
        <p:txBody>
          <a:bodyPr/>
          <a:lstStyle/>
          <a:p>
            <a:pPr algn="l" eaLnBrk="1" hangingPunct="1">
              <a:lnSpc>
                <a:spcPct val="80000"/>
              </a:lnSpc>
              <a:defRPr/>
            </a:pPr>
            <a:r>
              <a:rPr lang="en-US" sz="1800" dirty="0" smtClean="0">
                <a:cs typeface="+mn-cs"/>
              </a:rPr>
              <a:t>Abigail A. Flower, Ph.D.</a:t>
            </a:r>
            <a:endParaRPr lang="en-US" sz="1800" dirty="0">
              <a:cs typeface="+mn-cs"/>
            </a:endParaRPr>
          </a:p>
          <a:p>
            <a:pPr algn="l" eaLnBrk="1" hangingPunct="1">
              <a:lnSpc>
                <a:spcPct val="80000"/>
              </a:lnSpc>
              <a:defRPr/>
            </a:pPr>
            <a:r>
              <a:rPr lang="en-US" sz="1400" dirty="0" smtClean="0">
                <a:solidFill>
                  <a:srgbClr val="988955"/>
                </a:solidFill>
                <a:cs typeface="+mn-cs"/>
              </a:rPr>
              <a:t>Faculty, Department of System &amp; Information Engineering</a:t>
            </a:r>
            <a:br>
              <a:rPr lang="en-US" sz="1400" dirty="0" smtClean="0">
                <a:solidFill>
                  <a:srgbClr val="988955"/>
                </a:solidFill>
                <a:cs typeface="+mn-cs"/>
              </a:rPr>
            </a:br>
            <a:r>
              <a:rPr lang="en-US" sz="1400" dirty="0" smtClean="0">
                <a:solidFill>
                  <a:srgbClr val="988955"/>
                </a:solidFill>
                <a:cs typeface="+mn-cs"/>
              </a:rPr>
              <a:t>Core Faculty, Data Science Institute</a:t>
            </a:r>
          </a:p>
          <a:p>
            <a:pPr algn="l" eaLnBrk="1" hangingPunct="1">
              <a:lnSpc>
                <a:spcPct val="80000"/>
              </a:lnSpc>
              <a:defRPr/>
            </a:pPr>
            <a:r>
              <a:rPr lang="en-US" sz="1400" dirty="0" smtClean="0">
                <a:solidFill>
                  <a:srgbClr val="988955"/>
                </a:solidFill>
                <a:cs typeface="+mn-cs"/>
              </a:rPr>
              <a:t>University of </a:t>
            </a:r>
            <a:r>
              <a:rPr lang="en-US" sz="1400" dirty="0">
                <a:solidFill>
                  <a:srgbClr val="988955"/>
                </a:solidFill>
                <a:cs typeface="+mn-cs"/>
              </a:rPr>
              <a:t>V</a:t>
            </a:r>
            <a:r>
              <a:rPr lang="en-US" sz="1400" dirty="0" smtClean="0">
                <a:solidFill>
                  <a:srgbClr val="988955"/>
                </a:solidFill>
                <a:cs typeface="+mn-cs"/>
              </a:rPr>
              <a:t>irginia</a:t>
            </a:r>
            <a:endParaRPr lang="en-US" sz="1200" dirty="0">
              <a:solidFill>
                <a:srgbClr val="988955"/>
              </a:solidFill>
              <a:cs typeface="+mn-cs"/>
            </a:endParaRPr>
          </a:p>
          <a:p>
            <a:pPr algn="l" eaLnBrk="1" hangingPunct="1">
              <a:lnSpc>
                <a:spcPct val="80000"/>
              </a:lnSpc>
              <a:defRPr/>
            </a:pPr>
            <a:endParaRPr lang="en-US" sz="1200" dirty="0" smtClean="0">
              <a:cs typeface="+mn-cs"/>
            </a:endParaRPr>
          </a:p>
          <a:p>
            <a:pPr algn="l" eaLnBrk="1" hangingPunct="1">
              <a:lnSpc>
                <a:spcPct val="80000"/>
              </a:lnSpc>
              <a:defRPr/>
            </a:pPr>
            <a:endParaRPr lang="en-US" sz="1200" dirty="0">
              <a:cs typeface="+mn-cs"/>
            </a:endParaRPr>
          </a:p>
          <a:p>
            <a:pPr algn="l" eaLnBrk="1" hangingPunct="1">
              <a:lnSpc>
                <a:spcPct val="80000"/>
              </a:lnSpc>
              <a:defRPr/>
            </a:pPr>
            <a:r>
              <a:rPr lang="en-US" sz="1600" dirty="0" smtClean="0">
                <a:cs typeface="+mn-cs"/>
              </a:rPr>
              <a:t>Wednesday, August 24, 2016</a:t>
            </a:r>
            <a:endParaRPr lang="en-US" sz="1600" dirty="0">
              <a:cs typeface="+mn-cs"/>
            </a:endParaRPr>
          </a:p>
          <a:p>
            <a:pPr algn="l" eaLnBrk="1" hangingPunct="1">
              <a:lnSpc>
                <a:spcPct val="80000"/>
              </a:lnSpc>
              <a:defRPr/>
            </a:pPr>
            <a:endParaRPr lang="en-US" sz="1200" dirty="0">
              <a:cs typeface="+mn-cs"/>
            </a:endParaRPr>
          </a:p>
          <a:p>
            <a:pPr algn="l" eaLnBrk="1" hangingPunct="1">
              <a:lnSpc>
                <a:spcPct val="80000"/>
              </a:lnSpc>
              <a:defRPr/>
            </a:pPr>
            <a:endParaRPr lang="en-US" sz="1800" dirty="0" smtClean="0">
              <a:cs typeface="+mn-cs"/>
            </a:endParaRPr>
          </a:p>
        </p:txBody>
      </p:sp>
      <p:pic>
        <p:nvPicPr>
          <p:cNvPr id="15364" name="Picture 3" descr="111307-0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413" y="914400"/>
            <a:ext cx="38100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1554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It takes a village: your role in a data science project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7B9E6-6D09-A84F-B5FA-21CC57C8373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2260600"/>
            <a:ext cx="73787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351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 w="50800">
            <a:solidFill>
              <a:srgbClr val="FF6600"/>
            </a:solidFill>
            <a:prstDash val="lgDash"/>
          </a:ln>
        </p:spPr>
        <p:txBody>
          <a:bodyPr/>
          <a:lstStyle/>
          <a:p>
            <a:pPr algn="ctr"/>
            <a:r>
              <a:rPr lang="en-US" dirty="0" smtClean="0">
                <a:solidFill>
                  <a:srgbClr val="0000FF"/>
                </a:solidFill>
              </a:rPr>
              <a:t>Group Activity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smtClean="0"/>
              <a:t>Get into groups of three to four.  You have 10 minutes for this exercise. Take a look in the Resources Tab, Folder “Day 1” of our </a:t>
            </a:r>
            <a:r>
              <a:rPr lang="en-US" sz="2000" dirty="0" err="1" smtClean="0"/>
              <a:t>Collab</a:t>
            </a:r>
            <a:r>
              <a:rPr lang="en-US" sz="2000" dirty="0" smtClean="0"/>
              <a:t> site.  Open the DMV document. Read the document.  Assign a time keeper, a note taker, and a presenter.  Consider and answer the following:</a:t>
            </a:r>
          </a:p>
          <a:p>
            <a:pPr marL="514350" indent="-514350">
              <a:buAutoNum type="arabicPeriod"/>
            </a:pPr>
            <a:r>
              <a:rPr lang="en-US" sz="2000" dirty="0" smtClean="0"/>
              <a:t>What is the current situation?  Would you like to know more?  What would you ask your client if you could?</a:t>
            </a:r>
          </a:p>
          <a:p>
            <a:pPr marL="514350" indent="-514350">
              <a:buAutoNum type="arabicPeriod"/>
            </a:pPr>
            <a:r>
              <a:rPr lang="en-US" sz="2000" dirty="0" smtClean="0"/>
              <a:t>Define a solid, measurable goal that you think would satisfy your client.  What is your metric?</a:t>
            </a:r>
          </a:p>
          <a:p>
            <a:pPr marL="514350" indent="-514350">
              <a:buAutoNum type="arabicPeriod"/>
            </a:pPr>
            <a:r>
              <a:rPr lang="en-US" sz="2000" dirty="0" smtClean="0"/>
              <a:t>What data would you like to have (think big)?  How would you get this data?  How would it have been gathered (sensors, cameras,</a:t>
            </a:r>
            <a:r>
              <a:rPr lang="en-US" sz="2000" dirty="0"/>
              <a:t> </a:t>
            </a:r>
            <a:r>
              <a:rPr lang="en-US" sz="2000" dirty="0" smtClean="0"/>
              <a:t>etc.)?  Would retrospective data likely all have been in the same spot? </a:t>
            </a:r>
          </a:p>
          <a:p>
            <a:pPr marL="514350" indent="-514350">
              <a:buAutoNum type="arabicPeriod"/>
            </a:pPr>
            <a:r>
              <a:rPr lang="en-US" sz="2000" dirty="0" smtClean="0"/>
              <a:t>What deliverable would you like to hand over to your client at the end of the project (you can think big here – be creative)?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DEEFB-2A8E-3F45-81FC-FB2F9D886B81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11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2F4AA4-F60E-6B46-8848-A88E4CC5C88B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3" name="Picture 2" descr="Screen Shot 2016-08-23 at 11.10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28600"/>
            <a:ext cx="8706386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398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382000" cy="685800"/>
          </a:xfrm>
          <a:ln w="50800">
            <a:solidFill>
              <a:srgbClr val="FF6600"/>
            </a:solidFill>
            <a:prstDash val="lgDash"/>
          </a:ln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What is the data science process?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DEEFB-2A8E-3F45-81FC-FB2F9D886B81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700" y="1346200"/>
            <a:ext cx="6070600" cy="41529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4800600" y="2438400"/>
            <a:ext cx="30480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5943600" y="2362200"/>
            <a:ext cx="38100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943600" y="2895600"/>
            <a:ext cx="381000" cy="762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094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457200"/>
            <a:ext cx="8382000" cy="685800"/>
          </a:xfrm>
          <a:prstGeom prst="rect">
            <a:avLst/>
          </a:prstGeom>
          <a:ln w="50800">
            <a:solidFill>
              <a:srgbClr val="FF6600"/>
            </a:solidFill>
            <a:prstDash val="lgDash"/>
          </a:ln>
        </p:spPr>
        <p:txBody>
          <a:bodyPr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0000FF"/>
                </a:solidFill>
              </a:rPr>
              <a:t>What is the data science process?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3" name="Picture 2" descr="Data Science Cycl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110377" y="-460964"/>
            <a:ext cx="4995333" cy="888059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41167" y="1333500"/>
            <a:ext cx="1502833" cy="53022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67746" y="1248833"/>
            <a:ext cx="1995487" cy="53022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34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 w="50800">
            <a:solidFill>
              <a:srgbClr val="FF6600"/>
            </a:solidFill>
            <a:prstDash val="lgDash"/>
          </a:ln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Homework Assignment for Next Class (Monday, August 29)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Chapter 1: “The data science process” from </a:t>
            </a:r>
            <a:r>
              <a:rPr lang="en-US" u="sng" dirty="0" smtClean="0"/>
              <a:t>PDS</a:t>
            </a:r>
            <a:r>
              <a:rPr lang="en-US" dirty="0" smtClean="0"/>
              <a:t>.  Create your own data scientist profile (you can just sketch this by hand).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Install R and </a:t>
            </a:r>
            <a:r>
              <a:rPr lang="en-US" dirty="0" err="1" smtClean="0"/>
              <a:t>RStudio</a:t>
            </a:r>
            <a:r>
              <a:rPr lang="en-US" dirty="0" smtClean="0"/>
              <a:t> (I will post a video to help you with this, should you require help).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618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382000" cy="685800"/>
          </a:xfrm>
          <a:ln w="50800">
            <a:solidFill>
              <a:srgbClr val="FF6600"/>
            </a:solidFill>
            <a:prstDash val="lgDash"/>
          </a:ln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Getting to My Office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4" name="Picture 3" descr="20160822_16581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43" y="1297378"/>
            <a:ext cx="8688917" cy="488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4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382000" cy="685800"/>
          </a:xfrm>
          <a:ln w="50800">
            <a:solidFill>
              <a:srgbClr val="FF6600"/>
            </a:solidFill>
            <a:prstDash val="lgDash"/>
          </a:ln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Getting to My Office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4" name="Picture 3" descr="20160822_16585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7606" y="2456627"/>
            <a:ext cx="5286963" cy="2973917"/>
          </a:xfrm>
          <a:prstGeom prst="rect">
            <a:avLst/>
          </a:prstGeom>
        </p:spPr>
      </p:pic>
      <p:pic>
        <p:nvPicPr>
          <p:cNvPr id="5" name="Picture 4" descr="20160822_16592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50028" y="2460741"/>
            <a:ext cx="5305777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61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382000" cy="685800"/>
          </a:xfrm>
          <a:ln w="50800">
            <a:solidFill>
              <a:srgbClr val="FF6600"/>
            </a:solidFill>
            <a:prstDash val="lgDash"/>
          </a:ln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Getting to My Office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2" name="Picture 1" descr="20160822_16595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72275" y="2331976"/>
            <a:ext cx="5625629" cy="3164416"/>
          </a:xfrm>
          <a:prstGeom prst="rect">
            <a:avLst/>
          </a:prstGeom>
        </p:spPr>
      </p:pic>
      <p:pic>
        <p:nvPicPr>
          <p:cNvPr id="6" name="Picture 5" descr="20160822_17000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50719" y="2331979"/>
            <a:ext cx="5625629" cy="316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889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286000" y="296863"/>
            <a:ext cx="4572000" cy="3416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The class is good, but I think </a:t>
            </a:r>
            <a:r>
              <a:rPr lang="en-US" u="sng" dirty="0"/>
              <a:t>I would prefer a class with more practice than theory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This was one of my favorite courses </a:t>
            </a:r>
            <a:r>
              <a:rPr lang="en-US" dirty="0" smtClean="0"/>
              <a:t>at UVA, </a:t>
            </a:r>
            <a:r>
              <a:rPr lang="en-US" dirty="0"/>
              <a:t>if not my favorite. Professor Flower obviously has a passion for the subject material, and was willing to go above and beyond in making sure everyone understood everything. </a:t>
            </a:r>
            <a:r>
              <a:rPr lang="en-US" u="sng" dirty="0"/>
              <a:t>I would like to see even more theory, though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286000" y="3581400"/>
            <a:ext cx="457200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en-US" dirty="0"/>
          </a:p>
          <a:p>
            <a:r>
              <a:rPr lang="en-US" dirty="0" smtClean="0"/>
              <a:t>My </a:t>
            </a:r>
            <a:r>
              <a:rPr lang="en-US" dirty="0"/>
              <a:t>confidence pre and post this class has gone from negative to as high as it can be given my "novice" experience with machine </a:t>
            </a:r>
            <a:r>
              <a:rPr lang="en-US" dirty="0" smtClean="0"/>
              <a:t>learning and data science, </a:t>
            </a:r>
            <a:r>
              <a:rPr lang="en-US" dirty="0"/>
              <a:t>so, a super valuable class. I believe now that I have a chance of being a great data scientist. Nothing is intimidating anymore. </a:t>
            </a:r>
          </a:p>
        </p:txBody>
      </p:sp>
      <p:sp>
        <p:nvSpPr>
          <p:cNvPr id="38915" name="TextBox 4"/>
          <p:cNvSpPr txBox="1">
            <a:spLocks noChangeArrowheads="1"/>
          </p:cNvSpPr>
          <p:nvPr/>
        </p:nvSpPr>
        <p:spPr bwMode="auto">
          <a:xfrm>
            <a:off x="2425700" y="228600"/>
            <a:ext cx="38227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b="1"/>
              <a:t>Feedback from Last Year</a:t>
            </a:r>
          </a:p>
        </p:txBody>
      </p:sp>
    </p:spTree>
    <p:extLst>
      <p:ext uri="{BB962C8B-B14F-4D97-AF65-F5344CB8AC3E}">
        <p14:creationId xmlns:p14="http://schemas.microsoft.com/office/powerpoint/2010/main" val="837689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382000" cy="685800"/>
          </a:xfrm>
          <a:ln w="50800">
            <a:solidFill>
              <a:srgbClr val="FF6600"/>
            </a:solidFill>
            <a:prstDash val="lgDash"/>
          </a:ln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What is data science?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DEEFB-2A8E-3F45-81FC-FB2F9D886B81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62001" y="1422384"/>
            <a:ext cx="8077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“Data science is the civil engineering of data.  Its acolytes possess a practical knowledge of tools and materials, coupled with a theoretical understanding of what’s possible.” – Mike Driscoll, CEO, </a:t>
            </a:r>
            <a:r>
              <a:rPr lang="en-US" sz="2800" dirty="0" err="1" smtClean="0"/>
              <a:t>Metamarket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751414" y="3630083"/>
            <a:ext cx="792479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“One </a:t>
            </a:r>
            <a:r>
              <a:rPr lang="en-US" sz="2800" dirty="0"/>
              <a:t>way to consider data science is as an evolutionary step in interdisciplinary fields like business analysis that incorporate computer science, modeling, statistics, analytics, and mathematics</a:t>
            </a:r>
            <a:r>
              <a:rPr lang="en-US" sz="2800" dirty="0" smtClean="0"/>
              <a:t>.”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					-- NYU Data Science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86677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 w="50800">
            <a:solidFill>
              <a:srgbClr val="FF6600"/>
            </a:solidFill>
            <a:prstDash val="lgDash"/>
          </a:ln>
        </p:spPr>
        <p:txBody>
          <a:bodyPr/>
          <a:lstStyle/>
          <a:p>
            <a:r>
              <a:rPr lang="en-US" dirty="0" smtClean="0">
                <a:solidFill>
                  <a:srgbClr val="0000FF"/>
                </a:solidFill>
              </a:rPr>
              <a:t>What is a data scientist?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thing you need to know: you are a chameleon.  This requires special skills.</a:t>
            </a:r>
          </a:p>
          <a:p>
            <a:r>
              <a:rPr lang="en-US" dirty="0" smtClean="0"/>
              <a:t>You are responsible for guiding a data science project from start to finish.</a:t>
            </a:r>
          </a:p>
          <a:p>
            <a:r>
              <a:rPr lang="en-US" dirty="0" smtClean="0"/>
              <a:t>A good data scientist must be creative</a:t>
            </a:r>
            <a:r>
              <a:rPr lang="en-US" dirty="0" smtClean="0"/>
              <a:t>.</a:t>
            </a:r>
          </a:p>
          <a:p>
            <a:r>
              <a:rPr lang="en-US" dirty="0" smtClean="0"/>
              <a:t>Other thoughts: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DEEFB-2A8E-3F45-81FC-FB2F9D886B81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20750" y="5179252"/>
            <a:ext cx="74083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https://gigaom.com/2014/03/06/data-science-not-a-real-thing-or-a-thing-not-worth-less-than-six-figures/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290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7B9E6-6D09-A84F-B5FA-21CC57C8373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1003300"/>
            <a:ext cx="5130800" cy="51689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382000" cy="685800"/>
          </a:xfrm>
          <a:ln w="50800">
            <a:solidFill>
              <a:srgbClr val="FF6600"/>
            </a:solidFill>
            <a:prstDash val="lgDash"/>
          </a:ln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The Data Scientist’s Profile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1256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 one person can be the perfect data scientist, so we need teams!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1646237"/>
            <a:ext cx="3733800" cy="1782763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sz="2400" dirty="0" smtClean="0"/>
              <a:t>Data science team profiles can be constructed from data scientist profiles; there should be alignment between the data science team profile and the profile of the data problems they try to solve.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DEEFB-2A8E-3F45-81FC-FB2F9D886B81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567218"/>
            <a:ext cx="3886200" cy="483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342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751</Words>
  <Application>Microsoft Macintosh PowerPoint</Application>
  <PresentationFormat>On-screen Show (4:3)</PresentationFormat>
  <Paragraphs>61</Paragraphs>
  <Slides>15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The Practice of Data Science: The DS Process DS 4559</vt:lpstr>
      <vt:lpstr>Getting to My Office</vt:lpstr>
      <vt:lpstr>Getting to My Office</vt:lpstr>
      <vt:lpstr>Getting to My Office</vt:lpstr>
      <vt:lpstr>PowerPoint Presentation</vt:lpstr>
      <vt:lpstr>What is data science?</vt:lpstr>
      <vt:lpstr>What is a data scientist?</vt:lpstr>
      <vt:lpstr>The Data Scientist’s Profile</vt:lpstr>
      <vt:lpstr>No one person can be the perfect data scientist, so we need teams!</vt:lpstr>
      <vt:lpstr>It takes a village: your role in a data science project</vt:lpstr>
      <vt:lpstr>Group Activity</vt:lpstr>
      <vt:lpstr>PowerPoint Presentation</vt:lpstr>
      <vt:lpstr>What is the data science process?</vt:lpstr>
      <vt:lpstr>PowerPoint Presentation</vt:lpstr>
      <vt:lpstr>Homework Assignment for Next Class (Monday, August 29)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Practice of Data Science: The DS Process DS 4559</dc:title>
  <dc:creator>Abigail Flower</dc:creator>
  <cp:lastModifiedBy>Abigail Flower</cp:lastModifiedBy>
  <cp:revision>8</cp:revision>
  <dcterms:created xsi:type="dcterms:W3CDTF">2016-08-24T01:14:31Z</dcterms:created>
  <dcterms:modified xsi:type="dcterms:W3CDTF">2016-08-24T15:49:19Z</dcterms:modified>
</cp:coreProperties>
</file>

<file path=docProps/thumbnail.jpeg>
</file>